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60" r:id="rId5"/>
    <p:sldId id="259" r:id="rId6"/>
    <p:sldId id="261" r:id="rId7"/>
    <p:sldId id="266" r:id="rId8"/>
    <p:sldId id="263" r:id="rId9"/>
    <p:sldId id="262" r:id="rId10"/>
    <p:sldId id="265" r:id="rId11"/>
    <p:sldId id="272" r:id="rId12"/>
    <p:sldId id="268" r:id="rId13"/>
    <p:sldId id="286" r:id="rId14"/>
    <p:sldId id="269" r:id="rId15"/>
    <p:sldId id="270" r:id="rId16"/>
    <p:sldId id="273" r:id="rId17"/>
    <p:sldId id="267" r:id="rId18"/>
    <p:sldId id="271" r:id="rId19"/>
    <p:sldId id="280" r:id="rId20"/>
    <p:sldId id="281" r:id="rId21"/>
    <p:sldId id="282" r:id="rId22"/>
    <p:sldId id="292" r:id="rId23"/>
    <p:sldId id="293" r:id="rId24"/>
    <p:sldId id="274" r:id="rId25"/>
    <p:sldId id="294" r:id="rId26"/>
    <p:sldId id="279" r:id="rId27"/>
    <p:sldId id="277" r:id="rId28"/>
    <p:sldId id="276" r:id="rId29"/>
    <p:sldId id="278" r:id="rId30"/>
    <p:sldId id="287" r:id="rId31"/>
    <p:sldId id="275" r:id="rId32"/>
    <p:sldId id="284" r:id="rId33"/>
    <p:sldId id="285" r:id="rId34"/>
    <p:sldId id="288" r:id="rId35"/>
    <p:sldId id="289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ylan Berry" initials="DB" lastIdx="1" clrIdx="0">
    <p:extLst>
      <p:ext uri="{19B8F6BF-5375-455C-9EA6-DF929625EA0E}">
        <p15:presenceInfo xmlns:p15="http://schemas.microsoft.com/office/powerpoint/2012/main" userId="" providerId=""/>
      </p:ext>
    </p:extLst>
  </p:cmAuthor>
  <p:cmAuthor id="2" name="Dylan Berry" initials="DB [2]" lastIdx="1" clrIdx="1">
    <p:extLst>
      <p:ext uri="{19B8F6BF-5375-455C-9EA6-DF929625EA0E}">
        <p15:presenceInfo xmlns:p15="http://schemas.microsoft.com/office/powerpoint/2012/main" userId="" providerId=""/>
      </p:ext>
    </p:extLst>
  </p:cmAuthor>
  <p:cmAuthor id="3" name="Dylan Berry" initials="DB [3]" lastIdx="1" clrIdx="2">
    <p:extLst>
      <p:ext uri="{19B8F6BF-5375-455C-9EA6-DF929625EA0E}">
        <p15:presenceInfo xmlns:p15="http://schemas.microsoft.com/office/powerpoint/2012/main" userId="" providerId=""/>
      </p:ext>
    </p:extLst>
  </p:cmAuthor>
  <p:cmAuthor id="4" name="Dylan Berry" initials="DB [4]" lastIdx="1" clrIdx="3">
    <p:extLst>
      <p:ext uri="{19B8F6BF-5375-455C-9EA6-DF929625EA0E}">
        <p15:presenceInfo xmlns:p15="http://schemas.microsoft.com/office/powerpoint/2012/main" userId="" providerId=""/>
      </p:ext>
    </p:extLst>
  </p:cmAuthor>
  <p:cmAuthor id="5" name="Dylan Berry" initials="DB [5]" lastIdx="1" clrIdx="4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5"/>
    <p:restoredTop sz="94759"/>
  </p:normalViewPr>
  <p:slideViewPr>
    <p:cSldViewPr snapToGrid="0" snapToObjects="1">
      <p:cViewPr varScale="1">
        <p:scale>
          <a:sx n="119" d="100"/>
          <a:sy n="119" d="100"/>
        </p:scale>
        <p:origin x="3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commentAuthors" Target="commentAuthors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7-09-26T12:08:48.515" idx="1">
    <p:pos x="830" y="2456"/>
    <p:text/>
    <p:extLst>
      <p:ext uri="{C676402C-5697-4E1C-873F-D02D1690AC5C}">
        <p15:threadingInfo xmlns:p15="http://schemas.microsoft.com/office/powerpoint/2012/main" timeZoneBias="240"/>
      </p:ext>
    </p:extLst>
  </p:cm>
  <p:cm authorId="5" dt="2017-09-26T12:11:52.640" idx="1">
    <p:pos x="3168" y="2662"/>
    <p:text>Cost of Developing a Mobile App
Measuring Usage
User Workshops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1A54DF-74C0-E146-BAD7-48563FFA43F1}" type="datetimeFigureOut">
              <a:rPr lang="en-US" smtClean="0"/>
              <a:t>9/23/17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A2F2D2-68CD-A44C-B834-D97B080981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81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Canada is improving, but is being outpaced by the rest of the developed world.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98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182k</a:t>
            </a:r>
            <a:r>
              <a:rPr lang="en-US" baseline="0" dirty="0" smtClean="0"/>
              <a:t> IT jobs unfilled by 2020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93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UX is REALLY important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07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Google announced</a:t>
            </a:r>
            <a:r>
              <a:rPr lang="en-US" baseline="0" dirty="0" smtClean="0"/>
              <a:t> data </a:t>
            </a:r>
            <a:r>
              <a:rPr lang="en-US" baseline="0" dirty="0" err="1" smtClean="0"/>
              <a:t>centre</a:t>
            </a:r>
            <a:r>
              <a:rPr lang="en-US" baseline="0" dirty="0" smtClean="0"/>
              <a:t> in May 2017</a:t>
            </a:r>
          </a:p>
          <a:p>
            <a:r>
              <a:rPr lang="en-US" baseline="0" dirty="0" smtClean="0"/>
              <a:t>VSTS announced last week (Sept. 22, 2017)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Jack Barker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64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1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9/23/17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Toronto Mobile .NET Developers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Mobile Tech in the GTA (September 26, 2017)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5348" y="2874015"/>
            <a:ext cx="886653" cy="154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676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Dylan Berry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6496488" cy="3636511"/>
          </a:xfrm>
        </p:spPr>
        <p:txBody>
          <a:bodyPr/>
          <a:lstStyle/>
          <a:p>
            <a:r>
              <a:rPr lang="en-US" dirty="0" smtClean="0"/>
              <a:t>17 Years Professional Development experience</a:t>
            </a:r>
          </a:p>
          <a:p>
            <a:r>
              <a:rPr lang="en-US" dirty="0" smtClean="0"/>
              <a:t>Mobile </a:t>
            </a:r>
            <a:r>
              <a:rPr lang="en-US" dirty="0" smtClean="0"/>
              <a:t>Developer @ BSI </a:t>
            </a:r>
            <a:r>
              <a:rPr lang="en-US" dirty="0" smtClean="0"/>
              <a:t>Labs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Certified</a:t>
            </a:r>
            <a:endParaRPr lang="en-US" dirty="0" smtClean="0"/>
          </a:p>
          <a:p>
            <a:r>
              <a:rPr lang="en-US" dirty="0" smtClean="0"/>
              <a:t>3 </a:t>
            </a:r>
            <a:r>
              <a:rPr lang="en-US" dirty="0" smtClean="0"/>
              <a:t>Years Mobile Development experience</a:t>
            </a:r>
          </a:p>
          <a:p>
            <a:r>
              <a:rPr lang="en-US" dirty="0" smtClean="0"/>
              <a:t>Genetically predisposed </a:t>
            </a:r>
            <a:r>
              <a:rPr lang="en-US" dirty="0" smtClean="0"/>
              <a:t>programmer 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dylanberry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680477" y="4309484"/>
            <a:ext cx="1954381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800" dirty="0" smtClean="0"/>
              <a:t>👓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0477" y="2430213"/>
            <a:ext cx="1872511" cy="187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22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Where are we now?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649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in Canadian Biz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Conservative</a:t>
            </a:r>
          </a:p>
          <a:p>
            <a:r>
              <a:rPr lang="en-US" dirty="0" smtClean="0"/>
              <a:t>Slow to adopt</a:t>
            </a:r>
          </a:p>
          <a:p>
            <a:r>
              <a:rPr lang="en-US" dirty="0" smtClean="0"/>
              <a:t>Slow to change</a:t>
            </a:r>
          </a:p>
          <a:p>
            <a:r>
              <a:rPr lang="en-US" dirty="0" smtClean="0"/>
              <a:t>Far </a:t>
            </a:r>
            <a:r>
              <a:rPr lang="en-US" dirty="0" smtClean="0"/>
              <a:t>behind</a:t>
            </a:r>
          </a:p>
          <a:p>
            <a:r>
              <a:rPr lang="en-US" dirty="0" smtClean="0"/>
              <a:t>Fewer startups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2909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a Glance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497217"/>
          </a:xfrm>
        </p:spPr>
        <p:txBody>
          <a:bodyPr/>
          <a:lstStyle/>
          <a:p>
            <a:r>
              <a:rPr lang="en-US" dirty="0" smtClean="0"/>
              <a:t>IDI (Information and Communication Technology Development Index) Ranking</a:t>
            </a:r>
          </a:p>
          <a:p>
            <a:pPr lvl="1"/>
            <a:r>
              <a:rPr lang="en-US" dirty="0"/>
              <a:t>Source: </a:t>
            </a:r>
            <a:r>
              <a:rPr lang="en-US" dirty="0" smtClean="0"/>
              <a:t>ITU ICT Development Index 2016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www.itu.int</a:t>
            </a:r>
            <a:r>
              <a:rPr lang="en-US" dirty="0"/>
              <a:t>/net4/ITU-D/</a:t>
            </a:r>
            <a:r>
              <a:rPr lang="en-US" dirty="0" err="1"/>
              <a:t>idi</a:t>
            </a:r>
            <a:r>
              <a:rPr lang="en-US" dirty="0"/>
              <a:t>/2016/</a:t>
            </a:r>
            <a:r>
              <a:rPr lang="en-US" dirty="0" err="1"/>
              <a:t>index.html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91734"/>
              </p:ext>
            </p:extLst>
          </p:nvPr>
        </p:nvGraphicFramePr>
        <p:xfrm>
          <a:off x="1411628" y="3685953"/>
          <a:ext cx="2891431" cy="17068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89406"/>
                <a:gridCol w="902025"/>
              </a:tblGrid>
              <a:tr h="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Country Report Canada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nb-NO" sz="1600" u="none" strike="noStrike" dirty="0">
                          <a:effectLst/>
                        </a:rPr>
                        <a:t>IDI 2016 Rank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25</a:t>
                      </a:r>
                      <a:endParaRPr lang="is-IS" sz="1600" b="1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anchor="b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nb-NO" sz="1600" u="none" strike="noStrike" dirty="0">
                          <a:effectLst/>
                        </a:rPr>
                        <a:t>IDI 2015 Rank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23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anchor="b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IDI 2016 Value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6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7.62</a:t>
                      </a:r>
                      <a:endParaRPr lang="nb-NO" sz="1600" b="1" i="0" u="none" strike="noStrike" dirty="0">
                        <a:solidFill>
                          <a:srgbClr val="00B050"/>
                        </a:solidFill>
                        <a:effectLst/>
                        <a:latin typeface="Calibri" charset="0"/>
                      </a:endParaRPr>
                    </a:p>
                  </a:txBody>
                  <a:tcPr anchor="b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IDI 2015 Value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600" b="1" u="none" strike="noStrike" dirty="0">
                          <a:effectLst/>
                        </a:rPr>
                        <a:t>7.55</a:t>
                      </a:r>
                      <a:endParaRPr lang="nb-N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8844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Largest biz </a:t>
            </a:r>
            <a:r>
              <a:rPr lang="en-US" dirty="0" err="1" smtClean="0"/>
              <a:t>centre</a:t>
            </a:r>
            <a:r>
              <a:rPr lang="en-US" dirty="0" smtClean="0"/>
              <a:t> in Canada</a:t>
            </a:r>
          </a:p>
          <a:p>
            <a:r>
              <a:rPr lang="en-US" dirty="0" smtClean="0"/>
              <a:t>Financial hub</a:t>
            </a:r>
          </a:p>
          <a:p>
            <a:r>
              <a:rPr lang="en-US" dirty="0" smtClean="0"/>
              <a:t>Large corporate </a:t>
            </a:r>
            <a:r>
              <a:rPr lang="en-US" dirty="0" smtClean="0"/>
              <a:t>HQs</a:t>
            </a:r>
          </a:p>
          <a:p>
            <a:r>
              <a:rPr lang="en-US" dirty="0" smtClean="0"/>
              <a:t>Blooming startup culture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688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Developer Landscape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Skills </a:t>
            </a:r>
            <a:r>
              <a:rPr lang="en-US" dirty="0" smtClean="0"/>
              <a:t>gap</a:t>
            </a:r>
          </a:p>
          <a:p>
            <a:r>
              <a:rPr lang="en-US" dirty="0" smtClean="0"/>
              <a:t>Information overload</a:t>
            </a:r>
            <a:endParaRPr lang="en-US" dirty="0" smtClean="0"/>
          </a:p>
          <a:p>
            <a:r>
              <a:rPr lang="en-US" dirty="0" smtClean="0"/>
              <a:t>Focus on keeping the lights on</a:t>
            </a:r>
          </a:p>
          <a:p>
            <a:r>
              <a:rPr lang="en-US" dirty="0" smtClean="0"/>
              <a:t>“Agile” tends to be abused</a:t>
            </a:r>
          </a:p>
          <a:p>
            <a:r>
              <a:rPr lang="en-US" dirty="0" smtClean="0"/>
              <a:t>Demand for skills outstrips supply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3005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Problem?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is Canada behind in technology?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412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is hard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Business Problems</a:t>
            </a:r>
          </a:p>
          <a:p>
            <a:r>
              <a:rPr lang="en-US" dirty="0" smtClean="0"/>
              <a:t>People Problems</a:t>
            </a:r>
          </a:p>
          <a:p>
            <a:r>
              <a:rPr lang="en-US" dirty="0" smtClean="0"/>
              <a:t>Technology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656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tech is REALLY hard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Devices</a:t>
            </a:r>
            <a:endParaRPr lang="en-US" dirty="0" smtClean="0"/>
          </a:p>
          <a:p>
            <a:r>
              <a:rPr lang="en-US" dirty="0" smtClean="0"/>
              <a:t>Stores/Distribution</a:t>
            </a:r>
            <a:endParaRPr lang="en-US" dirty="0" smtClean="0"/>
          </a:p>
          <a:p>
            <a:r>
              <a:rPr lang="en-US" dirty="0" smtClean="0"/>
              <a:t>Testing</a:t>
            </a:r>
          </a:p>
          <a:p>
            <a:r>
              <a:rPr lang="en-US" dirty="0" smtClean="0"/>
              <a:t>Feedback</a:t>
            </a:r>
            <a:endParaRPr lang="en-US" dirty="0" smtClean="0"/>
          </a:p>
          <a:p>
            <a:r>
              <a:rPr lang="en-US" dirty="0" smtClean="0"/>
              <a:t>Ongoing </a:t>
            </a:r>
            <a:r>
              <a:rPr lang="mr-IN" dirty="0" smtClean="0"/>
              <a:t>–</a:t>
            </a:r>
            <a:r>
              <a:rPr lang="en-CA" dirty="0" smtClean="0"/>
              <a:t> different from the </a:t>
            </a:r>
            <a:r>
              <a:rPr lang="en-CA" dirty="0" smtClean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1947016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Tech giants slow to rollout to Canadian market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. Cloud data </a:t>
            </a:r>
            <a:r>
              <a:rPr lang="en-US" dirty="0" err="1" smtClean="0"/>
              <a:t>centres</a:t>
            </a:r>
            <a:r>
              <a:rPr lang="en-US" dirty="0" smtClean="0"/>
              <a:t> within Canada</a:t>
            </a:r>
          </a:p>
          <a:p>
            <a:r>
              <a:rPr lang="en-US" dirty="0" smtClean="0"/>
              <a:t>Regulatory concerns (privacy)</a:t>
            </a:r>
          </a:p>
          <a:p>
            <a:r>
              <a:rPr lang="en-US" dirty="0" smtClean="0"/>
              <a:t>Technology changes fast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974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Engage the mobile development community</a:t>
            </a:r>
          </a:p>
          <a:p>
            <a:pPr lvl="1"/>
            <a:r>
              <a:rPr lang="en-US" dirty="0" smtClean="0"/>
              <a:t>Collaboration</a:t>
            </a:r>
          </a:p>
          <a:p>
            <a:pPr lvl="1"/>
            <a:r>
              <a:rPr lang="en-US" dirty="0" smtClean="0"/>
              <a:t>Education</a:t>
            </a:r>
          </a:p>
          <a:p>
            <a:pPr lvl="1"/>
            <a:r>
              <a:rPr lang="en-US" dirty="0" smtClean="0"/>
              <a:t>Experimentation</a:t>
            </a:r>
          </a:p>
          <a:p>
            <a:r>
              <a:rPr lang="en-US" dirty="0" smtClean="0"/>
              <a:t>Present solutions to common Mobile tech problems:</a:t>
            </a:r>
          </a:p>
          <a:p>
            <a:pPr lvl="1" fontAlgn="ctr"/>
            <a:r>
              <a:rPr lang="en-CA" dirty="0"/>
              <a:t>UX</a:t>
            </a:r>
          </a:p>
          <a:p>
            <a:pPr lvl="1" fontAlgn="ctr"/>
            <a:r>
              <a:rPr lang="en-CA" dirty="0" smtClean="0"/>
              <a:t>Marketing/Adoption</a:t>
            </a:r>
            <a:endParaRPr lang="en-CA" dirty="0"/>
          </a:p>
          <a:p>
            <a:pPr lvl="1" fontAlgn="ctr"/>
            <a:r>
              <a:rPr lang="en-CA" dirty="0" smtClean="0"/>
              <a:t>Distribution</a:t>
            </a:r>
          </a:p>
          <a:p>
            <a:pPr lvl="1" fontAlgn="ctr"/>
            <a:r>
              <a:rPr lang="en-CA" dirty="0" smtClean="0"/>
              <a:t>Testing</a:t>
            </a:r>
            <a:endParaRPr lang="en-CA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70874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about web?</a:t>
            </a:r>
          </a:p>
          <a:p>
            <a:r>
              <a:rPr lang="en-US" dirty="0" smtClean="0"/>
              <a:t>Technical constraints</a:t>
            </a:r>
          </a:p>
          <a:p>
            <a:pPr lvl="1"/>
            <a:r>
              <a:rPr lang="en-US" dirty="0" smtClean="0"/>
              <a:t>Network availability/data limits</a:t>
            </a:r>
          </a:p>
          <a:p>
            <a:pPr lvl="1"/>
            <a:r>
              <a:rPr lang="en-US" dirty="0" smtClean="0"/>
              <a:t>Device &amp; platform capabilities</a:t>
            </a:r>
          </a:p>
          <a:p>
            <a:pPr lvl="1"/>
            <a:r>
              <a:rPr lang="en-US" dirty="0" smtClean="0"/>
              <a:t>Battery usage</a:t>
            </a:r>
          </a:p>
        </p:txBody>
      </p:sp>
    </p:spTree>
    <p:extLst>
      <p:ext uri="{BB962C8B-B14F-4D97-AF65-F5344CB8AC3E}">
        <p14:creationId xmlns:p14="http://schemas.microsoft.com/office/powerpoint/2010/main" val="1586508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 More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Cost</a:t>
            </a:r>
          </a:p>
          <a:p>
            <a:r>
              <a:rPr lang="en-US" dirty="0" smtClean="0"/>
              <a:t>Developer competency</a:t>
            </a:r>
          </a:p>
          <a:p>
            <a:r>
              <a:rPr lang="en-US" dirty="0" smtClean="0"/>
              <a:t>Lack of stakeholder understanding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624"/>
            <a:ext cx="12192000" cy="677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057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Cost/Time/Quality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3571" y="2298154"/>
            <a:ext cx="4204856" cy="4128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4198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Solution.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escape the cycle.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8554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Succeed?	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387" y="2180723"/>
            <a:ext cx="3663224" cy="439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640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Trust</a:t>
            </a:r>
          </a:p>
          <a:p>
            <a:r>
              <a:rPr lang="en-US" dirty="0" smtClean="0"/>
              <a:t>Open communication</a:t>
            </a:r>
          </a:p>
          <a:p>
            <a:r>
              <a:rPr lang="en-US" dirty="0" smtClean="0"/>
              <a:t>Continuous </a:t>
            </a:r>
            <a:r>
              <a:rPr lang="en-US" dirty="0" smtClean="0"/>
              <a:t>Improvement</a:t>
            </a:r>
          </a:p>
          <a:p>
            <a:r>
              <a:rPr lang="en-US" dirty="0" smtClean="0"/>
              <a:t>Education</a:t>
            </a:r>
          </a:p>
          <a:p>
            <a:r>
              <a:rPr lang="en-US" dirty="0" smtClean="0"/>
              <a:t>Winning as a team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706052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Feedback</a:t>
            </a:r>
          </a:p>
          <a:p>
            <a:r>
              <a:rPr lang="en-US" dirty="0" smtClean="0"/>
              <a:t>DevOps</a:t>
            </a:r>
          </a:p>
          <a:p>
            <a:r>
              <a:rPr lang="en-US" dirty="0" smtClean="0"/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1327116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Frameworks</a:t>
            </a:r>
          </a:p>
          <a:p>
            <a:r>
              <a:rPr lang="en-US" dirty="0" smtClean="0"/>
              <a:t>CI/CD</a:t>
            </a:r>
            <a:endParaRPr lang="en-US" dirty="0" smtClean="0"/>
          </a:p>
          <a:p>
            <a:r>
              <a:rPr lang="en-US" dirty="0" smtClean="0"/>
              <a:t>Cloud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91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Influence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ABC </a:t>
            </a:r>
            <a:r>
              <a:rPr lang="mr-IN" dirty="0" smtClean="0"/>
              <a:t>–</a:t>
            </a:r>
            <a:r>
              <a:rPr lang="en-US" dirty="0" smtClean="0"/>
              <a:t> sell the vision</a:t>
            </a:r>
            <a:r>
              <a:rPr lang="en-US" dirty="0" smtClean="0"/>
              <a:t>!</a:t>
            </a:r>
          </a:p>
          <a:p>
            <a:r>
              <a:rPr lang="en-US" dirty="0" smtClean="0"/>
              <a:t>Get key stakeholders involved early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268" y="2770542"/>
            <a:ext cx="45847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40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Mobile Developers</a:t>
            </a:r>
          </a:p>
          <a:p>
            <a:r>
              <a:rPr lang="en-US" dirty="0" smtClean="0"/>
              <a:t>Key Stakeholders</a:t>
            </a:r>
          </a:p>
        </p:txBody>
      </p:sp>
    </p:spTree>
    <p:extLst>
      <p:ext uri="{BB962C8B-B14F-4D97-AF65-F5344CB8AC3E}">
        <p14:creationId xmlns:p14="http://schemas.microsoft.com/office/powerpoint/2010/main" val="9180275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business app costs ~$250,000 to build</a:t>
            </a:r>
            <a:r>
              <a:rPr lang="en-US" baseline="30000" dirty="0"/>
              <a:t>1</a:t>
            </a:r>
            <a:endParaRPr lang="en-US" dirty="0" smtClean="0"/>
          </a:p>
          <a:p>
            <a:r>
              <a:rPr lang="en-US" dirty="0" smtClean="0"/>
              <a:t>Less than 6% of apps are VC funded</a:t>
            </a:r>
            <a:r>
              <a:rPr lang="en-US" baseline="30000" dirty="0" smtClean="0"/>
              <a:t>2</a:t>
            </a:r>
          </a:p>
          <a:p>
            <a:r>
              <a:rPr lang="en-US" dirty="0" smtClean="0"/>
              <a:t>Most apps are funded out of pocket by companies and individuals</a:t>
            </a:r>
            <a:r>
              <a:rPr lang="en-US" baseline="30000" dirty="0" smtClean="0"/>
              <a:t>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https://</a:t>
            </a:r>
            <a:r>
              <a:rPr lang="en-US" dirty="0" err="1" smtClean="0"/>
              <a:t>blog.formotus.com</a:t>
            </a:r>
            <a:r>
              <a:rPr lang="en-US" dirty="0" smtClean="0"/>
              <a:t>/enterprise-mobility/figuring-the-costs-of-custom-mobile-business-app-development</a:t>
            </a:r>
          </a:p>
          <a:p>
            <a:pPr marL="228600" indent="-228600">
              <a:buAutoNum type="arabicPeriod"/>
            </a:pPr>
            <a:r>
              <a:rPr lang="en-US" dirty="0"/>
              <a:t>https://</a:t>
            </a:r>
            <a:r>
              <a:rPr lang="en-US" dirty="0" err="1"/>
              <a:t>www.ictc-ctic.ca</a:t>
            </a:r>
            <a:r>
              <a:rPr lang="en-US" dirty="0"/>
              <a:t>/</a:t>
            </a:r>
            <a:r>
              <a:rPr lang="en-US" dirty="0" err="1"/>
              <a:t>wp</a:t>
            </a:r>
            <a:r>
              <a:rPr lang="en-US" dirty="0"/>
              <a:t>-content/uploads/2014/02/AppificationFeb2014.pdf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2120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it Up!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Conclusion, resources and thank </a:t>
            </a:r>
            <a:r>
              <a:rPr lang="en-US" dirty="0" err="1" smtClean="0"/>
              <a:t>you’s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132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 Thyself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 your needs</a:t>
            </a:r>
          </a:p>
          <a:p>
            <a:pPr lvl="1"/>
            <a:r>
              <a:rPr lang="en-US" dirty="0" smtClean="0"/>
              <a:t>Native App? Hybrid App? PWA? Mobile friendly site?</a:t>
            </a:r>
          </a:p>
          <a:p>
            <a:r>
              <a:rPr lang="en-US" dirty="0" smtClean="0"/>
              <a:t>Know when to ask for help</a:t>
            </a:r>
          </a:p>
          <a:p>
            <a:pPr lvl="1"/>
            <a:r>
              <a:rPr lang="en-US" dirty="0" smtClean="0"/>
              <a:t>Community</a:t>
            </a:r>
          </a:p>
          <a:p>
            <a:pPr lvl="1"/>
            <a:r>
              <a:rPr lang="en-US" dirty="0" smtClean="0"/>
              <a:t>Training</a:t>
            </a:r>
          </a:p>
          <a:p>
            <a:pPr lvl="1"/>
            <a:r>
              <a:rPr lang="en-US" dirty="0" smtClean="0"/>
              <a:t>Consultants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2248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Talk to target users</a:t>
            </a:r>
          </a:p>
          <a:p>
            <a:r>
              <a:rPr lang="en-US" dirty="0" smtClean="0"/>
              <a:t>Work with stakeholders and executives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739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Mobile App Spectrum</a:t>
            </a:r>
          </a:p>
          <a:p>
            <a:pPr lvl="1"/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 smtClean="0"/>
              <a:t>dev.to</a:t>
            </a:r>
            <a:r>
              <a:rPr lang="en-US" dirty="0" smtClean="0"/>
              <a:t>/</a:t>
            </a:r>
            <a:r>
              <a:rPr lang="en-US" dirty="0" err="1" smtClean="0"/>
              <a:t>kayis</a:t>
            </a:r>
            <a:r>
              <a:rPr lang="en-US" dirty="0" smtClean="0"/>
              <a:t>/the-mobile-app-spectrum</a:t>
            </a:r>
          </a:p>
          <a:p>
            <a:r>
              <a:rPr lang="en-US" dirty="0" smtClean="0"/>
              <a:t>How Long To Build An App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www.kinvey.com</a:t>
            </a:r>
            <a:r>
              <a:rPr lang="en-US" dirty="0"/>
              <a:t>/how-long-to-build-an-app-infographic</a:t>
            </a:r>
            <a:r>
              <a:rPr lang="en-US" dirty="0" smtClean="0"/>
              <a:t>/</a:t>
            </a:r>
          </a:p>
          <a:p>
            <a:r>
              <a:rPr lang="en-US" dirty="0" smtClean="0"/>
              <a:t>Costs of Custom Mobile Business App Development</a:t>
            </a:r>
          </a:p>
          <a:p>
            <a:pPr lvl="1"/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blog.formotus.com</a:t>
            </a:r>
            <a:r>
              <a:rPr lang="en-US" dirty="0"/>
              <a:t>/enterprise-mobility/figuring-the-costs-of-custom-mobile-business-app-development</a:t>
            </a:r>
            <a:endParaRPr lang="en-US" dirty="0" smtClean="0"/>
          </a:p>
          <a:p>
            <a:r>
              <a:rPr lang="en-US" dirty="0" smtClean="0"/>
              <a:t>How Do I Fund My Startup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www.marsdd.com</a:t>
            </a:r>
            <a:r>
              <a:rPr lang="en-US" dirty="0"/>
              <a:t>/mars-library/funding-startup</a:t>
            </a:r>
            <a:r>
              <a:rPr lang="en-US" dirty="0" smtClean="0"/>
              <a:t>/</a:t>
            </a:r>
          </a:p>
          <a:p>
            <a:r>
              <a:rPr lang="en-US" dirty="0" smtClean="0"/>
              <a:t>Co-creation Designing with the User for the User</a:t>
            </a:r>
          </a:p>
          <a:p>
            <a:pPr lvl="1"/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www.uxbooth.com</a:t>
            </a:r>
            <a:r>
              <a:rPr lang="en-US" dirty="0"/>
              <a:t>/articles/co-creation-designing-with-the-user-for-the-user/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28705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Attendees</a:t>
            </a:r>
          </a:p>
          <a:p>
            <a:endParaRPr lang="en-US" dirty="0" smtClean="0"/>
          </a:p>
          <a:p>
            <a:r>
              <a:rPr lang="en-US" dirty="0" smtClean="0"/>
              <a:t>BSI Labs</a:t>
            </a:r>
          </a:p>
          <a:p>
            <a:r>
              <a:rPr lang="en-US" dirty="0" err="1" smtClean="0"/>
              <a:t>Brightlane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Dave Lloyd</a:t>
            </a:r>
          </a:p>
          <a:p>
            <a:r>
              <a:rPr lang="en-US" dirty="0" smtClean="0"/>
              <a:t>Allan Richie</a:t>
            </a:r>
          </a:p>
          <a:p>
            <a:r>
              <a:rPr lang="en-US" dirty="0"/>
              <a:t>Lori Lalonde</a:t>
            </a:r>
          </a:p>
        </p:txBody>
      </p:sp>
    </p:spTree>
    <p:extLst>
      <p:ext uri="{BB962C8B-B14F-4D97-AF65-F5344CB8AC3E}">
        <p14:creationId xmlns:p14="http://schemas.microsoft.com/office/powerpoint/2010/main" val="158586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Mobile moves </a:t>
            </a:r>
            <a:r>
              <a:rPr lang="en-US" dirty="0" smtClean="0"/>
              <a:t>fast</a:t>
            </a:r>
          </a:p>
          <a:p>
            <a:r>
              <a:rPr lang="en-US" dirty="0" smtClean="0"/>
              <a:t>Understand what it takes to build/launch/maintain an app</a:t>
            </a:r>
            <a:endParaRPr lang="en-US" dirty="0" smtClean="0"/>
          </a:p>
          <a:p>
            <a:r>
              <a:rPr lang="en-US" dirty="0" smtClean="0"/>
              <a:t>Collaboration and community</a:t>
            </a:r>
          </a:p>
          <a:p>
            <a:r>
              <a:rPr lang="en-US" dirty="0" smtClean="0"/>
              <a:t>Accelerate innovation in Toronto</a:t>
            </a:r>
          </a:p>
        </p:txBody>
      </p:sp>
    </p:spTree>
    <p:extLst>
      <p:ext uri="{BB962C8B-B14F-4D97-AF65-F5344CB8AC3E}">
        <p14:creationId xmlns:p14="http://schemas.microsoft.com/office/powerpoint/2010/main" val="512801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&amp;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Shifting to </a:t>
            </a:r>
            <a:r>
              <a:rPr lang="en-US" dirty="0" smtClean="0"/>
              <a:t>third Tuesday of the month @ 5:30pm</a:t>
            </a:r>
          </a:p>
          <a:p>
            <a:r>
              <a:rPr lang="en-US" dirty="0" smtClean="0"/>
              <a:t>Next meetup: </a:t>
            </a:r>
          </a:p>
          <a:p>
            <a:pPr lvl="1"/>
            <a:r>
              <a:rPr lang="en-US" dirty="0" smtClean="0"/>
              <a:t>Tuesday, October 17</a:t>
            </a:r>
            <a:r>
              <a:rPr lang="en-US" baseline="30000" dirty="0" smtClean="0"/>
              <a:t>th</a:t>
            </a:r>
            <a:r>
              <a:rPr lang="en-US" dirty="0"/>
              <a:t>,</a:t>
            </a:r>
            <a:r>
              <a:rPr lang="en-US" dirty="0" smtClean="0"/>
              <a:t> 5:30pm</a:t>
            </a:r>
          </a:p>
          <a:p>
            <a:pPr lvl="1"/>
            <a:r>
              <a:rPr lang="en-US" dirty="0" smtClean="0"/>
              <a:t>545 King Street West (</a:t>
            </a:r>
            <a:r>
              <a:rPr lang="en-US" dirty="0" err="1" smtClean="0"/>
              <a:t>Brightlane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67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Speakers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Call for </a:t>
            </a:r>
            <a:r>
              <a:rPr lang="en-US" dirty="0" smtClean="0"/>
              <a:t>speakers</a:t>
            </a:r>
            <a:endParaRPr lang="en-US" dirty="0"/>
          </a:p>
          <a:p>
            <a:pPr lvl="1"/>
            <a:r>
              <a:rPr lang="en-US" dirty="0" smtClean="0"/>
              <a:t>Technical</a:t>
            </a:r>
          </a:p>
          <a:p>
            <a:pPr lvl="1"/>
            <a:r>
              <a:rPr lang="en-US" dirty="0" smtClean="0"/>
              <a:t>Marketing/Adoption</a:t>
            </a:r>
          </a:p>
          <a:p>
            <a:pPr lvl="1"/>
            <a:r>
              <a:rPr lang="en-US" dirty="0" smtClean="0"/>
              <a:t>Usability</a:t>
            </a:r>
          </a:p>
        </p:txBody>
      </p:sp>
    </p:spTree>
    <p:extLst>
      <p:ext uri="{BB962C8B-B14F-4D97-AF65-F5344CB8AC3E}">
        <p14:creationId xmlns:p14="http://schemas.microsoft.com/office/powerpoint/2010/main" val="1152734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Twitter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twitter.com</a:t>
            </a:r>
            <a:r>
              <a:rPr lang="en-US" dirty="0"/>
              <a:t>/</a:t>
            </a:r>
            <a:r>
              <a:rPr lang="en-US" dirty="0" err="1"/>
              <a:t>TOMobileDev</a:t>
            </a:r>
            <a:endParaRPr lang="en-US" dirty="0" smtClean="0"/>
          </a:p>
          <a:p>
            <a:r>
              <a:rPr lang="en-US" dirty="0" smtClean="0"/>
              <a:t>Meetup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www.meetup.com</a:t>
            </a:r>
            <a:r>
              <a:rPr lang="en-US" dirty="0"/>
              <a:t>/</a:t>
            </a:r>
            <a:r>
              <a:rPr lang="en-US" dirty="0" err="1"/>
              <a:t>TorontoMobileDevelopers</a:t>
            </a:r>
            <a:r>
              <a:rPr lang="en-US" dirty="0"/>
              <a:t>/</a:t>
            </a:r>
            <a:endParaRPr lang="en-US" dirty="0" smtClean="0"/>
          </a:p>
          <a:p>
            <a:r>
              <a:rPr lang="en-US" dirty="0" smtClean="0"/>
              <a:t>GitHub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TorontoMobileDevelopers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712" y="468703"/>
            <a:ext cx="10571998" cy="970450"/>
          </a:xfrm>
        </p:spPr>
        <p:txBody>
          <a:bodyPr/>
          <a:lstStyle/>
          <a:p>
            <a:r>
              <a:rPr lang="en-US" dirty="0" smtClean="0"/>
              <a:t>Sponsor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1" y="3888441"/>
            <a:ext cx="6044667" cy="2391335"/>
          </a:xfrm>
        </p:spPr>
        <p:txBody>
          <a:bodyPr/>
          <a:lstStyle/>
          <a:p>
            <a:r>
              <a:rPr lang="en-US" dirty="0" smtClean="0"/>
              <a:t>Full Service Enterprise Mobile Development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Premier Consulting Partner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BSI_Labs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494" y="2418977"/>
            <a:ext cx="3797300" cy="1308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735" y="2445871"/>
            <a:ext cx="3120571" cy="136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Tech In The GTA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Dylan Berry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8081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1">
      <a:dk1>
        <a:srgbClr val="000000"/>
      </a:dk1>
      <a:lt1>
        <a:srgbClr val="FFFFFF"/>
      </a:lt1>
      <a:dk2>
        <a:srgbClr val="33333C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3994</TotalTime>
  <Words>582</Words>
  <Application>Microsoft Macintosh PowerPoint</Application>
  <PresentationFormat>Widescreen</PresentationFormat>
  <Paragraphs>181</Paragraphs>
  <Slides>35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Calibri</vt:lpstr>
      <vt:lpstr>Century Gothic</vt:lpstr>
      <vt:lpstr>Mangal</vt:lpstr>
      <vt:lpstr>Wingdings 2</vt:lpstr>
      <vt:lpstr>Quotable</vt:lpstr>
      <vt:lpstr>Toronto Mobile .NET Developers</vt:lpstr>
      <vt:lpstr>Objectives</vt:lpstr>
      <vt:lpstr>Audience</vt:lpstr>
      <vt:lpstr>Motivation</vt:lpstr>
      <vt:lpstr>Time &amp; Location</vt:lpstr>
      <vt:lpstr>Speakers </vt:lpstr>
      <vt:lpstr>Connect</vt:lpstr>
      <vt:lpstr>Sponsor</vt:lpstr>
      <vt:lpstr>Mobile Tech In The GTA</vt:lpstr>
      <vt:lpstr>Dylan Berry</vt:lpstr>
      <vt:lpstr>Background</vt:lpstr>
      <vt:lpstr>Tech in Canadian Biz</vt:lpstr>
      <vt:lpstr>At a Glance</vt:lpstr>
      <vt:lpstr>GTA</vt:lpstr>
      <vt:lpstr>Developer Landscape</vt:lpstr>
      <vt:lpstr>The Problem?</vt:lpstr>
      <vt:lpstr>Technology is hard</vt:lpstr>
      <vt:lpstr>Mobile tech is REALLY hard</vt:lpstr>
      <vt:lpstr>Challenges</vt:lpstr>
      <vt:lpstr>More Challenges</vt:lpstr>
      <vt:lpstr>Even More Challenges</vt:lpstr>
      <vt:lpstr>PowerPoint Presentation</vt:lpstr>
      <vt:lpstr>Cost/Time/Quality</vt:lpstr>
      <vt:lpstr>The Solution.</vt:lpstr>
      <vt:lpstr>How to Succeed? </vt:lpstr>
      <vt:lpstr>Culture</vt:lpstr>
      <vt:lpstr>Processes</vt:lpstr>
      <vt:lpstr>Tools</vt:lpstr>
      <vt:lpstr>Influence</vt:lpstr>
      <vt:lpstr>Funding</vt:lpstr>
      <vt:lpstr>Wrap it Up!</vt:lpstr>
      <vt:lpstr>Know Thyself </vt:lpstr>
      <vt:lpstr>Communicate</vt:lpstr>
      <vt:lpstr>Resources</vt:lpstr>
      <vt:lpstr>Thank You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Toronto Mobile .NET Developers</dc:title>
  <dc:creator>Dylan Berry</dc:creator>
  <cp:lastModifiedBy>Dylan Berry</cp:lastModifiedBy>
  <cp:revision>43</cp:revision>
  <dcterms:created xsi:type="dcterms:W3CDTF">2017-09-17T17:51:24Z</dcterms:created>
  <dcterms:modified xsi:type="dcterms:W3CDTF">2017-09-26T18:19:13Z</dcterms:modified>
</cp:coreProperties>
</file>

<file path=docProps/thumbnail.jpeg>
</file>